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lata"/>
      <p:regular r:id="rId11"/>
    </p:embeddedFont>
    <p:embeddedFont>
      <p:font typeface="Actor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lata-regular.fntdata"/><Relationship Id="rId10" Type="http://schemas.openxmlformats.org/officeDocument/2006/relationships/slide" Target="slides/slide5.xml"/><Relationship Id="rId12" Type="http://schemas.openxmlformats.org/officeDocument/2006/relationships/font" Target="fonts/Acto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b94d61714_7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b94d61714_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b94d6171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b94d6171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5384781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75384781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b94d61714_7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b94d61714_7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b94d61714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b94d61714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apa" type="title">
  <p:cSld name="TITLE">
    <p:bg>
      <p:bgPr>
        <a:solidFill>
          <a:srgbClr val="F7A6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-198711">
            <a:off x="-68530" y="-660530"/>
            <a:ext cx="9276276" cy="1828583"/>
          </a:xfrm>
          <a:prstGeom prst="flowChartDocument">
            <a:avLst/>
          </a:prstGeom>
          <a:solidFill>
            <a:srgbClr val="FEDAA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688"/>
            <a:ext cx="3253049" cy="9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11696" y="1595263"/>
            <a:ext cx="8520600" cy="205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688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pic>
        <p:nvPicPr>
          <p:cNvPr id="15" name="Google Shape;15;p2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74" y="217273"/>
            <a:ext cx="1219413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50" y="54138"/>
            <a:ext cx="868375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onteúdo 1: testo 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p11"/>
          <p:cNvSpPr/>
          <p:nvPr/>
        </p:nvSpPr>
        <p:spPr>
          <a:xfrm rot="40">
            <a:off x="0" y="-67621"/>
            <a:ext cx="9204138" cy="1394064"/>
          </a:xfrm>
          <a:prstGeom prst="flowChartDocument">
            <a:avLst/>
          </a:prstGeom>
          <a:solidFill>
            <a:srgbClr val="F7A6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4575" y="4330297"/>
            <a:ext cx="2414251" cy="7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>
            <p:ph type="title"/>
          </p:nvPr>
        </p:nvSpPr>
        <p:spPr>
          <a:xfrm>
            <a:off x="257550" y="142150"/>
            <a:ext cx="85206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22625" y="1570125"/>
            <a:ext cx="7918200" cy="26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Alata"/>
              <a:buChar char="●"/>
              <a:defRPr>
                <a:latin typeface="Alata"/>
                <a:ea typeface="Alata"/>
                <a:cs typeface="Alata"/>
                <a:sym typeface="Alata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○"/>
              <a:defRPr>
                <a:latin typeface="Alata"/>
                <a:ea typeface="Alata"/>
                <a:cs typeface="Alata"/>
                <a:sym typeface="Alata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■"/>
              <a:defRPr>
                <a:latin typeface="Alata"/>
                <a:ea typeface="Alata"/>
                <a:cs typeface="Alata"/>
                <a:sym typeface="Alata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●"/>
              <a:defRPr>
                <a:latin typeface="Alata"/>
                <a:ea typeface="Alata"/>
                <a:cs typeface="Alata"/>
                <a:sym typeface="Alata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○"/>
              <a:defRPr>
                <a:latin typeface="Alata"/>
                <a:ea typeface="Alata"/>
                <a:cs typeface="Alata"/>
                <a:sym typeface="Alata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■"/>
              <a:defRPr>
                <a:latin typeface="Alata"/>
                <a:ea typeface="Alata"/>
                <a:cs typeface="Alata"/>
                <a:sym typeface="Alata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●"/>
              <a:defRPr>
                <a:latin typeface="Alata"/>
                <a:ea typeface="Alata"/>
                <a:cs typeface="Alata"/>
                <a:sym typeface="Alata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○"/>
              <a:defRPr>
                <a:latin typeface="Alata"/>
                <a:ea typeface="Alata"/>
                <a:cs typeface="Alata"/>
                <a:sym typeface="Alata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Alata"/>
              <a:buChar char="■"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escuro conteúdo 1: testo ">
  <p:cSld name="SECTION_HEADER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1" name="Google Shape;81;p12"/>
          <p:cNvSpPr/>
          <p:nvPr/>
        </p:nvSpPr>
        <p:spPr>
          <a:xfrm rot="40">
            <a:off x="-67675" y="-54096"/>
            <a:ext cx="9258300" cy="1326402"/>
          </a:xfrm>
          <a:prstGeom prst="flowChartDocument">
            <a:avLst/>
          </a:prstGeom>
          <a:solidFill>
            <a:srgbClr val="0E419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4575" y="4330297"/>
            <a:ext cx="2414251" cy="7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>
            <p:ph type="title"/>
          </p:nvPr>
        </p:nvSpPr>
        <p:spPr>
          <a:xfrm>
            <a:off x="257550" y="115025"/>
            <a:ext cx="85206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622625" y="1570125"/>
            <a:ext cx="7918200" cy="26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onteúdo 1: testo ">
  <p:cSld name="SECTION_HEADER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" name="Google Shape;87;p13"/>
          <p:cNvSpPr/>
          <p:nvPr/>
        </p:nvSpPr>
        <p:spPr>
          <a:xfrm rot="40">
            <a:off x="-67675" y="-54096"/>
            <a:ext cx="9258300" cy="1326402"/>
          </a:xfrm>
          <a:prstGeom prst="flowChartDocument">
            <a:avLst/>
          </a:prstGeom>
          <a:solidFill>
            <a:srgbClr val="76B72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4575" y="4330297"/>
            <a:ext cx="2414251" cy="7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title"/>
          </p:nvPr>
        </p:nvSpPr>
        <p:spPr>
          <a:xfrm>
            <a:off x="257550" y="115025"/>
            <a:ext cx="85206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2625" y="1570125"/>
            <a:ext cx="7918200" cy="26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onteúdo 1: testo ">
  <p:cSld name="SECTION_HEADER_1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 rot="40">
            <a:off x="-67675" y="-54096"/>
            <a:ext cx="9258300" cy="1326402"/>
          </a:xfrm>
          <a:prstGeom prst="flowChartDocument">
            <a:avLst/>
          </a:prstGeom>
          <a:solidFill>
            <a:srgbClr val="0080C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4575" y="4330297"/>
            <a:ext cx="2414251" cy="7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257550" y="115025"/>
            <a:ext cx="85206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22625" y="1570125"/>
            <a:ext cx="7918200" cy="26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onteúdo 3: imagem grande " type="blank">
  <p:cSld name="BLANK">
    <p:bg>
      <p:bgPr>
        <a:solidFill>
          <a:srgbClr val="76B72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>
            <p:ph idx="2" type="pic"/>
          </p:nvPr>
        </p:nvSpPr>
        <p:spPr>
          <a:xfrm>
            <a:off x="877200" y="466950"/>
            <a:ext cx="73896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CE689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onteúdo 2: testo e imagem ">
  <p:cSld name="BLANK_1">
    <p:bg>
      <p:bgPr>
        <a:solidFill>
          <a:srgbClr val="76B72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" name="Google Shape;104;p16"/>
          <p:cNvSpPr/>
          <p:nvPr>
            <p:ph idx="2" type="pic"/>
          </p:nvPr>
        </p:nvSpPr>
        <p:spPr>
          <a:xfrm>
            <a:off x="4331375" y="466950"/>
            <a:ext cx="45960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CE6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16575" y="732000"/>
            <a:ext cx="39525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6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onteúdo 4: duas colunas ">
  <p:cSld name="BLANK_1_2">
    <p:bg>
      <p:bgPr>
        <a:solidFill>
          <a:srgbClr val="76B72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89275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17"/>
          <p:cNvSpPr/>
          <p:nvPr/>
        </p:nvSpPr>
        <p:spPr>
          <a:xfrm>
            <a:off x="4521000" y="0"/>
            <a:ext cx="462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289275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4856250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3" type="title"/>
          </p:nvPr>
        </p:nvSpPr>
        <p:spPr>
          <a:xfrm>
            <a:off x="4856250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onteúdo 3: imagem grande ">
  <p:cSld name="BLANK_2">
    <p:bg>
      <p:bgPr>
        <a:solidFill>
          <a:srgbClr val="0080C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877200" y="466950"/>
            <a:ext cx="73896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8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onteúdo 2: testo e imagem ">
  <p:cSld name="BLANK_1_1">
    <p:bg>
      <p:bgPr>
        <a:solidFill>
          <a:srgbClr val="0080C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4" name="Google Shape;124;p19"/>
          <p:cNvSpPr/>
          <p:nvPr>
            <p:ph idx="2" type="pic"/>
          </p:nvPr>
        </p:nvSpPr>
        <p:spPr>
          <a:xfrm>
            <a:off x="4331375" y="466950"/>
            <a:ext cx="45960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16575" y="732000"/>
            <a:ext cx="39525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onteúdo 4: duas colunas">
  <p:cSld name="BLANK_1_1_2">
    <p:bg>
      <p:bgPr>
        <a:solidFill>
          <a:srgbClr val="0080C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289275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0"/>
          <p:cNvSpPr/>
          <p:nvPr/>
        </p:nvSpPr>
        <p:spPr>
          <a:xfrm>
            <a:off x="4521000" y="0"/>
            <a:ext cx="462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89275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856250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3" type="title"/>
          </p:nvPr>
        </p:nvSpPr>
        <p:spPr>
          <a:xfrm>
            <a:off x="4856250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apa ">
  <p:cSld name="TITLE_1">
    <p:bg>
      <p:bgPr>
        <a:solidFill>
          <a:srgbClr val="0080C8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 rot="-198711">
            <a:off x="-68530" y="-660530"/>
            <a:ext cx="9276276" cy="1828583"/>
          </a:xfrm>
          <a:prstGeom prst="flowChartDocument">
            <a:avLst/>
          </a:prstGeom>
          <a:solidFill>
            <a:srgbClr val="89CA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688"/>
            <a:ext cx="3253049" cy="9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ctrTitle"/>
          </p:nvPr>
        </p:nvSpPr>
        <p:spPr>
          <a:xfrm>
            <a:off x="311696" y="1595263"/>
            <a:ext cx="8520600" cy="205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1688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pic>
        <p:nvPicPr>
          <p:cNvPr id="23" name="Google Shape;23;p3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74" y="217273"/>
            <a:ext cx="1219413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50" y="54138"/>
            <a:ext cx="868375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onteúdo 3: imagem grande">
  <p:cSld name="BLANK_2_1">
    <p:bg>
      <p:bgPr>
        <a:solidFill>
          <a:srgbClr val="F7A6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p21"/>
          <p:cNvSpPr/>
          <p:nvPr>
            <p:ph idx="2" type="pic"/>
          </p:nvPr>
        </p:nvSpPr>
        <p:spPr>
          <a:xfrm>
            <a:off x="877200" y="466950"/>
            <a:ext cx="73896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EDAA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1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onteúdo 2: testo e imagem ">
  <p:cSld name="BLANK_1_1_1">
    <p:bg>
      <p:bgPr>
        <a:solidFill>
          <a:srgbClr val="F7A6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4" name="Google Shape;144;p22"/>
          <p:cNvSpPr/>
          <p:nvPr>
            <p:ph idx="2" type="pic"/>
          </p:nvPr>
        </p:nvSpPr>
        <p:spPr>
          <a:xfrm>
            <a:off x="4331375" y="466950"/>
            <a:ext cx="45960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EDAA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216575" y="732000"/>
            <a:ext cx="39525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22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onteúdo 4: duas colunas ">
  <p:cSld name="BLANK_1_1_1_1">
    <p:bg>
      <p:bgPr>
        <a:solidFill>
          <a:srgbClr val="F7A6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289275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3"/>
          <p:cNvSpPr/>
          <p:nvPr/>
        </p:nvSpPr>
        <p:spPr>
          <a:xfrm>
            <a:off x="4521000" y="0"/>
            <a:ext cx="462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289275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2" type="body"/>
          </p:nvPr>
        </p:nvSpPr>
        <p:spPr>
          <a:xfrm>
            <a:off x="4856250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3" type="title"/>
          </p:nvPr>
        </p:nvSpPr>
        <p:spPr>
          <a:xfrm>
            <a:off x="4856250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3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escuro conteúdo 3: imagem grande">
  <p:cSld name="BLANK_2_1_1">
    <p:bg>
      <p:bgPr>
        <a:solidFill>
          <a:srgbClr val="0E4194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9" name="Google Shape;159;p24"/>
          <p:cNvSpPr/>
          <p:nvPr>
            <p:ph idx="2" type="pic"/>
          </p:nvPr>
        </p:nvSpPr>
        <p:spPr>
          <a:xfrm>
            <a:off x="877200" y="466950"/>
            <a:ext cx="73896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80C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24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escuro conteúdo 2: testo e imagem">
  <p:cSld name="BLANK_1_1_1_2">
    <p:bg>
      <p:bgPr>
        <a:solidFill>
          <a:srgbClr val="0E419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4" name="Google Shape;164;p25"/>
          <p:cNvSpPr/>
          <p:nvPr>
            <p:ph idx="2" type="pic"/>
          </p:nvPr>
        </p:nvSpPr>
        <p:spPr>
          <a:xfrm>
            <a:off x="4331375" y="466950"/>
            <a:ext cx="4596000" cy="420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80C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216575" y="732000"/>
            <a:ext cx="39525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5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escuro conteúdo 4: duas colunas">
  <p:cSld name="BLANK_1_1_1_1_1">
    <p:bg>
      <p:bgPr>
        <a:solidFill>
          <a:srgbClr val="0E419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289275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6"/>
          <p:cNvSpPr/>
          <p:nvPr/>
        </p:nvSpPr>
        <p:spPr>
          <a:xfrm>
            <a:off x="4521000" y="0"/>
            <a:ext cx="462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72" name="Google Shape;172;p26"/>
          <p:cNvSpPr txBox="1"/>
          <p:nvPr>
            <p:ph type="title"/>
          </p:nvPr>
        </p:nvSpPr>
        <p:spPr>
          <a:xfrm>
            <a:off x="289275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2" type="body"/>
          </p:nvPr>
        </p:nvSpPr>
        <p:spPr>
          <a:xfrm>
            <a:off x="4856250" y="1444738"/>
            <a:ext cx="3952500" cy="32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3" type="title"/>
          </p:nvPr>
        </p:nvSpPr>
        <p:spPr>
          <a:xfrm>
            <a:off x="4856250" y="456663"/>
            <a:ext cx="39525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6"/>
          <p:cNvSpPr/>
          <p:nvPr/>
        </p:nvSpPr>
        <p:spPr>
          <a:xfrm>
            <a:off x="118963" y="4663125"/>
            <a:ext cx="1051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00" y="4694908"/>
            <a:ext cx="1097029" cy="3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escuro capa">
  <p:cSld name="TITLE_1_1">
    <p:bg>
      <p:bgPr>
        <a:solidFill>
          <a:srgbClr val="0E419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 rot="-198711">
            <a:off x="-68530" y="-660530"/>
            <a:ext cx="9276276" cy="1828583"/>
          </a:xfrm>
          <a:prstGeom prst="flowChartDocument">
            <a:avLst/>
          </a:prstGeom>
          <a:solidFill>
            <a:srgbClr val="96B0DA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688"/>
            <a:ext cx="3253049" cy="9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ctrTitle"/>
          </p:nvPr>
        </p:nvSpPr>
        <p:spPr>
          <a:xfrm>
            <a:off x="311696" y="1595263"/>
            <a:ext cx="8520600" cy="205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311688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Actor"/>
              <a:buNone/>
              <a:defRPr sz="2800">
                <a:solidFill>
                  <a:srgbClr val="EEEEEE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pic>
        <p:nvPicPr>
          <p:cNvPr id="31" name="Google Shape;31;p4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74" y="217273"/>
            <a:ext cx="1219413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50" y="54138"/>
            <a:ext cx="868375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apa ">
  <p:cSld name="TITLE_1_1_1">
    <p:bg>
      <p:bgPr>
        <a:solidFill>
          <a:srgbClr val="76B729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 rot="-198711">
            <a:off x="-68530" y="-660530"/>
            <a:ext cx="9276276" cy="1828583"/>
          </a:xfrm>
          <a:prstGeom prst="flowChartDocument">
            <a:avLst/>
          </a:prstGeom>
          <a:solidFill>
            <a:srgbClr val="BCE68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688"/>
            <a:ext cx="3253049" cy="9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ctrTitle"/>
          </p:nvPr>
        </p:nvSpPr>
        <p:spPr>
          <a:xfrm>
            <a:off x="311696" y="1595263"/>
            <a:ext cx="8520600" cy="205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311688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ctor"/>
              <a:buNone/>
              <a:defRPr sz="2800">
                <a:solidFill>
                  <a:srgbClr val="434343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  <p:pic>
        <p:nvPicPr>
          <p:cNvPr id="39" name="Google Shape;39;p5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74" y="217273"/>
            <a:ext cx="1219413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50" y="54138"/>
            <a:ext cx="868375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elo cabeçalho de seção " type="secHead">
  <p:cSld name="SECTION_HEADER">
    <p:bg>
      <p:bgPr>
        <a:solidFill>
          <a:srgbClr val="F7A6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rot="41">
            <a:off x="25" y="54"/>
            <a:ext cx="9143982" cy="2043792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375" y="256125"/>
            <a:ext cx="4411376" cy="1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311713" y="2549863"/>
            <a:ext cx="8520600" cy="14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pic>
        <p:nvPicPr>
          <p:cNvPr id="46" name="Google Shape;46;p6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013" y="399798"/>
            <a:ext cx="1444875" cy="9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425" y="292417"/>
            <a:ext cx="1153925" cy="11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abeçalho de seção ">
  <p:cSld name="SECTION_HEADER_2">
    <p:bg>
      <p:bgPr>
        <a:solidFill>
          <a:srgbClr val="76B729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p7"/>
          <p:cNvSpPr/>
          <p:nvPr/>
        </p:nvSpPr>
        <p:spPr>
          <a:xfrm rot="41">
            <a:off x="25" y="54"/>
            <a:ext cx="9143982" cy="2043792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375" y="256125"/>
            <a:ext cx="4411376" cy="1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311713" y="2549863"/>
            <a:ext cx="8520600" cy="14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pic>
        <p:nvPicPr>
          <p:cNvPr id="53" name="Google Shape;53;p7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013" y="399798"/>
            <a:ext cx="1444875" cy="9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425" y="292417"/>
            <a:ext cx="1153925" cy="11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 cabeçalho de seção  1">
  <p:cSld name="SECTION_HEADER_2_2">
    <p:bg>
      <p:bgPr>
        <a:solidFill>
          <a:srgbClr val="76B72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 rot="41">
            <a:off x="25" y="-228546"/>
            <a:ext cx="9143982" cy="2043792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223538" y="203888"/>
            <a:ext cx="8520600" cy="14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 claro cabeçalho de seção ">
  <p:cSld name="SECTION_HEADER_2_1">
    <p:bg>
      <p:bgPr>
        <a:solidFill>
          <a:srgbClr val="0080C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1" name="Google Shape;61;p9"/>
          <p:cNvSpPr/>
          <p:nvPr/>
        </p:nvSpPr>
        <p:spPr>
          <a:xfrm rot="41">
            <a:off x="25" y="54"/>
            <a:ext cx="9143982" cy="2043792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375" y="256125"/>
            <a:ext cx="4411376" cy="1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311713" y="2549863"/>
            <a:ext cx="8520600" cy="14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pic>
        <p:nvPicPr>
          <p:cNvPr id="64" name="Google Shape;64;p9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013" y="399798"/>
            <a:ext cx="1444875" cy="9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425" y="292417"/>
            <a:ext cx="1153925" cy="11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azul escuro cabeçalho de seção">
  <p:cSld name="SECTION_HEADER_2_1_1">
    <p:bg>
      <p:bgPr>
        <a:solidFill>
          <a:srgbClr val="0E419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" name="Google Shape;68;p10"/>
          <p:cNvSpPr/>
          <p:nvPr/>
        </p:nvSpPr>
        <p:spPr>
          <a:xfrm rot="41">
            <a:off x="25" y="54"/>
            <a:ext cx="9143982" cy="2043792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600" y="269650"/>
            <a:ext cx="4411376" cy="1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311713" y="2549863"/>
            <a:ext cx="8520600" cy="14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1" name="Google Shape;71;p10" title="Logo_oficial_da_UFPR_(sem_fundo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238" y="413323"/>
            <a:ext cx="1444875" cy="9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 title="ChatGPT Image Apr 12, 2025, 06_59_0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9650" y="305942"/>
            <a:ext cx="1153925" cy="11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lata"/>
              <a:buChar char="●"/>
              <a:defRPr sz="20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○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■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●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○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■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●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○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ata"/>
              <a:buChar char="■"/>
              <a:defRPr sz="1600">
                <a:solidFill>
                  <a:schemeClr val="dk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9Szq3XovuHoC5M1gdJ95fHWi-OS-Uf2N/view?usp=sharin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ctrTitle"/>
          </p:nvPr>
        </p:nvSpPr>
        <p:spPr>
          <a:xfrm>
            <a:off x="311700" y="1595276"/>
            <a:ext cx="8520600" cy="22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/>
              <a:t>Attività di pre-lettura: </a:t>
            </a:r>
            <a:br>
              <a:rPr lang="pt-BR" sz="5000"/>
            </a:br>
            <a:r>
              <a:rPr lang="pt-BR" sz="6000"/>
              <a:t>In Altre Parole </a:t>
            </a:r>
            <a:br>
              <a:rPr lang="pt-BR" sz="6000"/>
            </a:br>
            <a:r>
              <a:rPr lang="pt-BR" sz="5000"/>
              <a:t>(Jhumpa Lahiri)</a:t>
            </a:r>
            <a:endParaRPr sz="5000"/>
          </a:p>
        </p:txBody>
      </p:sp>
      <p:sp>
        <p:nvSpPr>
          <p:cNvPr id="182" name="Google Shape;182;p27"/>
          <p:cNvSpPr txBox="1"/>
          <p:nvPr/>
        </p:nvSpPr>
        <p:spPr>
          <a:xfrm>
            <a:off x="131225" y="4022200"/>
            <a:ext cx="4341300" cy="1015500"/>
          </a:xfrm>
          <a:prstGeom prst="rect">
            <a:avLst/>
          </a:prstGeom>
          <a:solidFill>
            <a:srgbClr val="96B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Alata"/>
                <a:ea typeface="Alata"/>
                <a:cs typeface="Alata"/>
                <a:sym typeface="Alata"/>
              </a:rPr>
              <a:t>Kristini Helena Zacchi Presa (kristinizacchi@gmail.com)</a:t>
            </a:r>
            <a:endParaRPr sz="2800">
              <a:latin typeface="Alata"/>
              <a:ea typeface="Alata"/>
              <a:cs typeface="Alata"/>
              <a:sym typeface="Alat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Alata"/>
                <a:ea typeface="Alata"/>
                <a:cs typeface="Alata"/>
                <a:sym typeface="Alata"/>
              </a:rPr>
              <a:t>Maiara Afonso Lima (maiara_alima@hotmail.com)</a:t>
            </a:r>
            <a:endParaRPr sz="2800">
              <a:latin typeface="Alata"/>
              <a:ea typeface="Alata"/>
              <a:cs typeface="Alata"/>
              <a:sym typeface="Alat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Alata"/>
                <a:ea typeface="Alata"/>
                <a:cs typeface="Alata"/>
                <a:sym typeface="Alata"/>
              </a:rPr>
              <a:t>Thais Felippe Greca (thaais.greca@gmail.com)</a:t>
            </a:r>
            <a:endParaRPr sz="2800">
              <a:latin typeface="Alata"/>
              <a:ea typeface="Alata"/>
              <a:cs typeface="Alata"/>
              <a:sym typeface="Alat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Alata"/>
                <a:ea typeface="Alata"/>
                <a:cs typeface="Alata"/>
                <a:sym typeface="Alata"/>
              </a:rPr>
              <a:t>Victor Hugo da Silva (hugolabrozzi@gmail.com)</a:t>
            </a:r>
            <a:endParaRPr sz="2800"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6467975" y="4406800"/>
            <a:ext cx="2571900" cy="630900"/>
          </a:xfrm>
          <a:prstGeom prst="rect">
            <a:avLst/>
          </a:prstGeom>
          <a:solidFill>
            <a:srgbClr val="96B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130"/>
              <a:buNone/>
            </a:pPr>
            <a:r>
              <a:rPr lang="pt-BR" sz="1990">
                <a:latin typeface="Alata"/>
                <a:ea typeface="Alata"/>
                <a:cs typeface="Alata"/>
                <a:sym typeface="Alata"/>
              </a:rPr>
              <a:t>Formattazione</a:t>
            </a:r>
            <a:r>
              <a:rPr lang="pt-BR" sz="1990">
                <a:latin typeface="Alata"/>
                <a:ea typeface="Alata"/>
                <a:cs typeface="Alata"/>
                <a:sym typeface="Alata"/>
              </a:rPr>
              <a:t>: Isabel Ribeiro (isaribeiroprof@gmail.com) </a:t>
            </a:r>
            <a:endParaRPr sz="1990"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4294967295" type="title"/>
          </p:nvPr>
        </p:nvSpPr>
        <p:spPr>
          <a:xfrm>
            <a:off x="138875" y="112075"/>
            <a:ext cx="8886600" cy="1091100"/>
          </a:xfrm>
          <a:prstGeom prst="rect">
            <a:avLst/>
          </a:prstGeom>
          <a:solidFill>
            <a:srgbClr val="FEDAA5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t-BR"/>
              <a:t>Osservate la copertina del libro “In Altre Parole” in italiano e in inglese e discutete con un compagno:</a:t>
            </a:r>
            <a:endParaRPr/>
          </a:p>
        </p:txBody>
      </p:sp>
      <p:sp>
        <p:nvSpPr>
          <p:cNvPr id="189" name="Google Shape;189;p28"/>
          <p:cNvSpPr txBox="1"/>
          <p:nvPr>
            <p:ph idx="2" type="body"/>
          </p:nvPr>
        </p:nvSpPr>
        <p:spPr>
          <a:xfrm>
            <a:off x="5008150" y="1848275"/>
            <a:ext cx="3966000" cy="26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7A600"/>
              </a:buClr>
              <a:buSzPts val="2000"/>
              <a:buChar char="●"/>
            </a:pPr>
            <a:r>
              <a:rPr lang="pt-BR"/>
              <a:t>Secondo voi, qual è </a:t>
            </a:r>
            <a:r>
              <a:rPr lang="pt-BR"/>
              <a:t>l'argomento di questo libro</a:t>
            </a:r>
            <a:r>
              <a:rPr lang="pt-BR"/>
              <a:t>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7A600"/>
              </a:buClr>
              <a:buSzPts val="2000"/>
              <a:buChar char="●"/>
            </a:pPr>
            <a:r>
              <a:rPr lang="pt-BR"/>
              <a:t>Per voi, le parole sono amiche o nemiche della comunicazione? Perché?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79" y="1459617"/>
            <a:ext cx="2313203" cy="3476125"/>
          </a:xfrm>
          <a:prstGeom prst="rect">
            <a:avLst/>
          </a:prstGeom>
          <a:noFill/>
          <a:ln cap="flat" cmpd="sng" w="19050">
            <a:solidFill>
              <a:srgbClr val="FEDAA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 b="0" l="29309" r="28975" t="0"/>
          <a:stretch/>
        </p:blipFill>
        <p:spPr>
          <a:xfrm>
            <a:off x="2619250" y="1459613"/>
            <a:ext cx="2175131" cy="3476126"/>
          </a:xfrm>
          <a:prstGeom prst="rect">
            <a:avLst/>
          </a:prstGeom>
          <a:noFill/>
          <a:ln cap="flat" cmpd="sng" w="19050">
            <a:solidFill>
              <a:srgbClr val="FEDA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4294967295" type="title"/>
          </p:nvPr>
        </p:nvSpPr>
        <p:spPr>
          <a:xfrm>
            <a:off x="138875" y="112075"/>
            <a:ext cx="8886600" cy="1091100"/>
          </a:xfrm>
          <a:prstGeom prst="rect">
            <a:avLst/>
          </a:prstGeom>
          <a:solidFill>
            <a:srgbClr val="BCE68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2. </a:t>
            </a:r>
            <a:r>
              <a:rPr lang="pt-BR"/>
              <a:t>Adesso osservate di nuovo le copertine del libro e provate a scoprire:</a:t>
            </a:r>
            <a:endParaRPr/>
          </a:p>
        </p:txBody>
      </p:sp>
      <p:sp>
        <p:nvSpPr>
          <p:cNvPr id="197" name="Google Shape;197;p29"/>
          <p:cNvSpPr txBox="1"/>
          <p:nvPr>
            <p:ph idx="4294967295" type="body"/>
          </p:nvPr>
        </p:nvSpPr>
        <p:spPr>
          <a:xfrm>
            <a:off x="4794375" y="1960188"/>
            <a:ext cx="4179600" cy="24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E689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Chi è la donna rappresentata nelle immagini?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CE689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Dove si trova questa donna nella seconda copertina?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CE689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Qual è la sua relazione con le parole?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79" y="1459617"/>
            <a:ext cx="2313203" cy="3476125"/>
          </a:xfrm>
          <a:prstGeom prst="rect">
            <a:avLst/>
          </a:prstGeom>
          <a:noFill/>
          <a:ln cap="flat" cmpd="sng" w="19050">
            <a:solidFill>
              <a:srgbClr val="BCE68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 b="0" l="29309" r="28975" t="0"/>
          <a:stretch/>
        </p:blipFill>
        <p:spPr>
          <a:xfrm>
            <a:off x="2619250" y="1459613"/>
            <a:ext cx="2175131" cy="3476126"/>
          </a:xfrm>
          <a:prstGeom prst="rect">
            <a:avLst/>
          </a:prstGeom>
          <a:noFill/>
          <a:ln cap="flat" cmpd="sng" w="19050">
            <a:solidFill>
              <a:srgbClr val="BCE68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4294967295" type="title"/>
          </p:nvPr>
        </p:nvSpPr>
        <p:spPr>
          <a:xfrm>
            <a:off x="105900" y="128250"/>
            <a:ext cx="8932200" cy="1018200"/>
          </a:xfrm>
          <a:prstGeom prst="rect">
            <a:avLst/>
          </a:prstGeom>
          <a:solidFill>
            <a:srgbClr val="89CA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620"/>
              <a:t>3. Pensa un po’ al tuo rapporto con la lingua italiana e scrivi un paragrafo per rispondere alle seguenti domande:</a:t>
            </a:r>
            <a:endParaRPr sz="2620"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531300" y="1552225"/>
            <a:ext cx="8081400" cy="17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89CAEF"/>
              </a:buClr>
              <a:buSzPts val="2700"/>
              <a:buChar char="●"/>
            </a:pPr>
            <a:r>
              <a:rPr lang="pt-BR" sz="2700"/>
              <a:t>Quali sono le tue ragioni per studiare l’italiano?</a:t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89CAEF"/>
              </a:buClr>
              <a:buSzPts val="2700"/>
              <a:buChar char="●"/>
            </a:pPr>
            <a:r>
              <a:rPr lang="pt-BR" sz="2700"/>
              <a:t>Secondo te, che cosa è necessario per imparare un’altra lingua? Perché?</a:t>
            </a:r>
            <a:endParaRPr sz="2700"/>
          </a:p>
        </p:txBody>
      </p:sp>
      <p:sp>
        <p:nvSpPr>
          <p:cNvPr id="206" name="Google Shape;206;p30"/>
          <p:cNvSpPr txBox="1"/>
          <p:nvPr>
            <p:ph idx="4294967295" type="title"/>
          </p:nvPr>
        </p:nvSpPr>
        <p:spPr>
          <a:xfrm>
            <a:off x="628950" y="3575175"/>
            <a:ext cx="7886100" cy="1018200"/>
          </a:xfrm>
          <a:prstGeom prst="rect">
            <a:avLst/>
          </a:prstGeom>
          <a:solidFill>
            <a:srgbClr val="89CA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520"/>
              <a:t>Adesso, scambiate le vostre risposte per </a:t>
            </a:r>
            <a:r>
              <a:rPr lang="pt-BR" sz="2520"/>
              <a:t>confrontarle</a:t>
            </a:r>
            <a:r>
              <a:rPr lang="pt-BR" sz="2520"/>
              <a:t>. Siete d’accordo con i compagni?</a:t>
            </a:r>
            <a:endParaRPr sz="252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81" r="1500" t="0"/>
          <a:stretch/>
        </p:blipFill>
        <p:spPr>
          <a:xfrm>
            <a:off x="573600" y="231850"/>
            <a:ext cx="7875424" cy="4477750"/>
          </a:xfrm>
          <a:prstGeom prst="rect">
            <a:avLst/>
          </a:prstGeom>
          <a:noFill/>
          <a:ln cap="flat" cmpd="sng" w="19050">
            <a:solidFill>
              <a:srgbClr val="FEDA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lin 30 ano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